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Roboto Black"/>
      <p:bold r:id="rId30"/>
      <p:boldItalic r:id="rId31"/>
    </p:embeddedFont>
    <p:embeddedFont>
      <p:font typeface="Roboto Thin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3500CC-5886-4FAD-B739-9B3480BC210D}">
  <a:tblStyle styleId="{A33500CC-5886-4FAD-B739-9B3480BC210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11" Type="http://schemas.openxmlformats.org/officeDocument/2006/relationships/slide" Target="slides/slide6.xml"/><Relationship Id="rId33" Type="http://schemas.openxmlformats.org/officeDocument/2006/relationships/font" Target="fonts/RobotoThin-bold.fntdata"/><Relationship Id="rId10" Type="http://schemas.openxmlformats.org/officeDocument/2006/relationships/slide" Target="slides/slide5.xml"/><Relationship Id="rId32" Type="http://schemas.openxmlformats.org/officeDocument/2006/relationships/font" Target="fonts/RobotoThin-regular.fntdata"/><Relationship Id="rId13" Type="http://schemas.openxmlformats.org/officeDocument/2006/relationships/slide" Target="slides/slide8.xml"/><Relationship Id="rId35" Type="http://schemas.openxmlformats.org/officeDocument/2006/relationships/font" Target="fonts/RobotoThin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Thin-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.fntdata"/><Relationship Id="rId14" Type="http://schemas.openxmlformats.org/officeDocument/2006/relationships/slide" Target="slides/slide9.xml"/><Relationship Id="rId36" Type="http://schemas.openxmlformats.org/officeDocument/2006/relationships/font" Target="fonts/RobotoLight-regular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compute the average, the first step is to select the pixels in the 3x3 neighborhood.</a:t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Then, we multiply every pixel by 1/9 and then sum up the values.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Then, we are done. We got the average of the 3x3 region centered at z.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 note that the average is a linear combination of neighboring pixels of the pixel z.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53517" y="6221038"/>
            <a:ext cx="3484969" cy="3612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3352800" y="-2286000"/>
            <a:ext cx="5486400" cy="115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7285037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1697037" y="-812797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-3339"/>
            <a:ext cx="12192000" cy="7178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" type="body"/>
          </p:nvPr>
        </p:nvSpPr>
        <p:spPr>
          <a:xfrm>
            <a:off x="304800" y="914402"/>
            <a:ext cx="56896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6197600" y="914402"/>
            <a:ext cx="56896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4325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–"/>
              <a:defRPr sz="1350"/>
            </a:lvl4pPr>
            <a:lvl5pPr indent="-314325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»"/>
              <a:defRPr sz="1350"/>
            </a:lvl5pPr>
            <a:lvl6pPr indent="-314325" lvl="5" marL="27432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6pPr>
            <a:lvl7pPr indent="-314325" lvl="6" marL="3200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7pPr>
            <a:lvl8pPr indent="-314325" lvl="7" marL="3657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8pPr>
            <a:lvl9pPr indent="-314325" lvl="8" marL="4114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04800" y="914400"/>
            <a:ext cx="56917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304800" y="1551709"/>
            <a:ext cx="5691717" cy="457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6193369" y="914400"/>
            <a:ext cx="56938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6193369" y="1551709"/>
            <a:ext cx="5693833" cy="4574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4325" lvl="2" marL="1371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Black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Black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1pPr>
            <a:lvl2pPr indent="-228600" lvl="1" marL="914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3pPr>
            <a:lvl4pPr indent="-228600" lvl="3" marL="1828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4pPr>
            <a:lvl5pPr indent="-228600" lvl="4" marL="22860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5pPr>
            <a:lvl6pPr indent="-228600" lvl="5" marL="27432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6pPr>
            <a:lvl7pPr indent="-228600" lvl="6" marL="32004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7pPr>
            <a:lvl8pPr indent="-228600" lvl="7" marL="3657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8pPr>
            <a:lvl9pPr indent="-228600" lvl="8" marL="41148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None/>
              <a:defRPr sz="675"/>
            </a:lvl9pPr>
          </a:lstStyle>
          <a:p/>
        </p:txBody>
      </p:sp>
      <p:sp>
        <p:nvSpPr>
          <p:cNvPr id="73" name="Google Shape;73;p10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  <a:defRPr b="0" i="0" sz="32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762000"/>
            <a:ext cx="1158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048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  <a:defRPr b="0" i="0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6812280"/>
            <a:ext cx="12192000" cy="4572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0" y="-3016"/>
            <a:ext cx="12192000" cy="4572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opencv.org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opencv.org/4.4.0/index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ctrTitle"/>
          </p:nvPr>
        </p:nvSpPr>
        <p:spPr>
          <a:xfrm>
            <a:off x="914400" y="1556793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Black"/>
              <a:buNone/>
            </a:pPr>
            <a:r>
              <a:rPr lang="en-US"/>
              <a:t>Image Filtering</a:t>
            </a:r>
            <a:endParaRPr/>
          </a:p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Janghun Jo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Computer Graphics Lab.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jhjo432@postech.ac.kr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3359696" y="1556793"/>
            <a:ext cx="5400600" cy="357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POSCO AI Course: Computer Vision</a:t>
            </a:r>
            <a:endParaRPr b="1" i="0" sz="2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Image Filtering using OpenCV</a:t>
            </a:r>
            <a:endParaRPr/>
          </a:p>
        </p:txBody>
      </p:sp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82" r="0" t="-78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50" name="Google Shape;350;p22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Box filter</a:t>
            </a:r>
            <a:endParaRPr/>
          </a:p>
        </p:txBody>
      </p:sp>
      <p:sp>
        <p:nvSpPr>
          <p:cNvPr id="356" name="Google Shape;356;p23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Box filter (Average filter)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Averages pixels in a box shaped window.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Sum of kernel should be 1</a:t>
            </a:r>
            <a:endParaRPr/>
          </a:p>
        </p:txBody>
      </p:sp>
      <p:sp>
        <p:nvSpPr>
          <p:cNvPr id="357" name="Google Shape;357;p23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58" name="Google Shape;358;p23"/>
          <p:cNvGraphicFramePr/>
          <p:nvPr/>
        </p:nvGraphicFramePr>
        <p:xfrm>
          <a:off x="9334147" y="12977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30200"/>
                <a:gridCol w="330200"/>
                <a:gridCol w="330200"/>
              </a:tblGrid>
              <a:tr h="32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 sz="18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 sz="18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 sz="18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 sz="18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 sz="18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9" name="Google Shape;359;p23"/>
          <p:cNvSpPr/>
          <p:nvPr/>
        </p:nvSpPr>
        <p:spPr>
          <a:xfrm>
            <a:off x="9030108" y="1571869"/>
            <a:ext cx="102430" cy="435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2300" lIns="2300" spcFirstLastPara="1" rIns="2300" wrap="square" tIns="2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Thin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Thi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8091291" y="1616511"/>
            <a:ext cx="779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Thi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kernel</a:t>
            </a:r>
            <a:endParaRPr/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362" y="2800350"/>
            <a:ext cx="94392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7" name="Google Shape;367;p24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Other filters</a:t>
            </a:r>
            <a:endParaRPr/>
          </a:p>
        </p:txBody>
      </p:sp>
      <p:pic>
        <p:nvPicPr>
          <p:cNvPr descr="droppedImage.pdf"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1" y="1454597"/>
            <a:ext cx="1168626" cy="1161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24"/>
          <p:cNvGraphicFramePr/>
          <p:nvPr/>
        </p:nvGraphicFramePr>
        <p:xfrm>
          <a:off x="5513236" y="1454597"/>
          <a:ext cx="3186763" cy="3186763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850"/>
                <a:gridCol w="369850"/>
                <a:gridCol w="369850"/>
              </a:tblGrid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0" name="Google Shape;370;p24"/>
          <p:cNvSpPr/>
          <p:nvPr/>
        </p:nvSpPr>
        <p:spPr>
          <a:xfrm>
            <a:off x="8451888" y="1674922"/>
            <a:ext cx="285335" cy="720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Roboto Thin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?</a:t>
            </a:r>
            <a:endParaRPr/>
          </a:p>
        </p:txBody>
      </p:sp>
      <p:sp>
        <p:nvSpPr>
          <p:cNvPr id="371" name="Google Shape;371;p24"/>
          <p:cNvSpPr/>
          <p:nvPr/>
        </p:nvSpPr>
        <p:spPr>
          <a:xfrm>
            <a:off x="2971801" y="914400"/>
            <a:ext cx="1168627" cy="41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input</a:t>
            </a:r>
            <a:endParaRPr/>
          </a:p>
        </p:txBody>
      </p:sp>
      <p:sp>
        <p:nvSpPr>
          <p:cNvPr id="372" name="Google Shape;372;p24"/>
          <p:cNvSpPr/>
          <p:nvPr/>
        </p:nvSpPr>
        <p:spPr>
          <a:xfrm>
            <a:off x="5513236" y="914400"/>
            <a:ext cx="1178653" cy="41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filter</a:t>
            </a:r>
            <a:endParaRPr/>
          </a:p>
        </p:txBody>
      </p:sp>
      <p:sp>
        <p:nvSpPr>
          <p:cNvPr id="373" name="Google Shape;373;p24"/>
          <p:cNvSpPr/>
          <p:nvPr/>
        </p:nvSpPr>
        <p:spPr>
          <a:xfrm>
            <a:off x="8153047" y="914400"/>
            <a:ext cx="913712" cy="41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output</a:t>
            </a:r>
            <a:endParaRPr/>
          </a:p>
        </p:txBody>
      </p:sp>
      <p:pic>
        <p:nvPicPr>
          <p:cNvPr descr="droppedImage.pdf" id="374" name="Google Shape;3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220" y="1456115"/>
            <a:ext cx="1168626" cy="1161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4"/>
          <p:cNvSpPr/>
          <p:nvPr/>
        </p:nvSpPr>
        <p:spPr>
          <a:xfrm>
            <a:off x="7738064" y="2746257"/>
            <a:ext cx="1786938" cy="41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unchanged</a:t>
            </a:r>
            <a:endParaRPr/>
          </a:p>
        </p:txBody>
      </p:sp>
      <p:pic>
        <p:nvPicPr>
          <p:cNvPr descr="droppedImage.pdf" id="376" name="Google Shape;3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1" y="4150341"/>
            <a:ext cx="1170754" cy="11631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7" name="Google Shape;377;p24"/>
          <p:cNvGraphicFramePr/>
          <p:nvPr/>
        </p:nvGraphicFramePr>
        <p:xfrm>
          <a:off x="5517863" y="4150340"/>
          <a:ext cx="3192565" cy="3192569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850"/>
                <a:gridCol w="369850"/>
                <a:gridCol w="369850"/>
              </a:tblGrid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0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 sz="20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29775" marB="29775" marR="29775" marL="2977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8" name="Google Shape;378;p24"/>
          <p:cNvSpPr/>
          <p:nvPr/>
        </p:nvSpPr>
        <p:spPr>
          <a:xfrm>
            <a:off x="2971801" y="3609535"/>
            <a:ext cx="1170755" cy="41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input</a:t>
            </a:r>
            <a:endParaRPr/>
          </a:p>
        </p:txBody>
      </p:sp>
      <p:sp>
        <p:nvSpPr>
          <p:cNvPr id="379" name="Google Shape;379;p24"/>
          <p:cNvSpPr/>
          <p:nvPr/>
        </p:nvSpPr>
        <p:spPr>
          <a:xfrm>
            <a:off x="5517863" y="3609535"/>
            <a:ext cx="1180799" cy="41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filter</a:t>
            </a:r>
            <a:endParaRPr/>
          </a:p>
        </p:txBody>
      </p:sp>
      <p:sp>
        <p:nvSpPr>
          <p:cNvPr id="380" name="Google Shape;380;p24"/>
          <p:cNvSpPr/>
          <p:nvPr/>
        </p:nvSpPr>
        <p:spPr>
          <a:xfrm>
            <a:off x="8162480" y="3609535"/>
            <a:ext cx="913712" cy="412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output</a:t>
            </a:r>
            <a:endParaRPr/>
          </a:p>
        </p:txBody>
      </p:sp>
      <p:pic>
        <p:nvPicPr>
          <p:cNvPr descr="droppedImage.pdf" id="381" name="Google Shape;38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7219" y="4150339"/>
            <a:ext cx="1202186" cy="116315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4"/>
          <p:cNvSpPr/>
          <p:nvPr/>
        </p:nvSpPr>
        <p:spPr>
          <a:xfrm>
            <a:off x="7866006" y="5294265"/>
            <a:ext cx="1531050" cy="796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shift to left by one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8" name="Google Shape;388;p25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Sharpening filters</a:t>
            </a:r>
            <a:endParaRPr/>
          </a:p>
        </p:txBody>
      </p:sp>
      <p:grpSp>
        <p:nvGrpSpPr>
          <p:cNvPr id="389" name="Google Shape;389;p25"/>
          <p:cNvGrpSpPr/>
          <p:nvPr/>
        </p:nvGrpSpPr>
        <p:grpSpPr>
          <a:xfrm>
            <a:off x="3206758" y="1447800"/>
            <a:ext cx="5646976" cy="1620838"/>
            <a:chOff x="3138487" y="2351087"/>
            <a:chExt cx="5646976" cy="1620838"/>
          </a:xfrm>
        </p:grpSpPr>
        <p:pic>
          <p:nvPicPr>
            <p:cNvPr descr="droppedImage.pdf" id="390" name="Google Shape;39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8487" y="2878931"/>
              <a:ext cx="1100138" cy="1092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25"/>
            <p:cNvSpPr/>
            <p:nvPr/>
          </p:nvSpPr>
          <p:spPr>
            <a:xfrm>
              <a:off x="8297409" y="3027242"/>
              <a:ext cx="320601" cy="796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Roboto Thin"/>
                <a:buNone/>
              </a:pPr>
              <a:r>
                <a:rPr b="1" i="0" lang="en-US" sz="48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?</a:t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3138487" y="2351087"/>
              <a:ext cx="1100138" cy="42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oboto Thin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input</a:t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5522753" y="2351087"/>
              <a:ext cx="1109577" cy="42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oboto Thin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filter</a:t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7857324" y="2351087"/>
              <a:ext cx="928139" cy="42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oboto Thin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output</a:t>
              </a:r>
              <a:endParaRPr/>
            </a:p>
          </p:txBody>
        </p:sp>
      </p:grpSp>
      <p:graphicFrame>
        <p:nvGraphicFramePr>
          <p:cNvPr id="395" name="Google Shape;395;p25"/>
          <p:cNvGraphicFramePr/>
          <p:nvPr/>
        </p:nvGraphicFramePr>
        <p:xfrm>
          <a:off x="4736021" y="1957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725"/>
                <a:gridCol w="369725"/>
                <a:gridCol w="369725"/>
              </a:tblGrid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6" name="Google Shape;396;p25"/>
          <p:cNvGraphicFramePr/>
          <p:nvPr/>
        </p:nvGraphicFramePr>
        <p:xfrm>
          <a:off x="6446465" y="1957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725"/>
                <a:gridCol w="369725"/>
                <a:gridCol w="3697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droppedImage.pdf" id="397" name="Google Shape;397;p25"/>
          <p:cNvPicPr preferRelativeResize="0"/>
          <p:nvPr/>
        </p:nvPicPr>
        <p:blipFill rotWithShape="1">
          <a:blip r:embed="rId4">
            <a:alphaModFix/>
          </a:blip>
          <a:srcRect b="19161" l="58947" r="0" t="27544"/>
          <a:stretch/>
        </p:blipFill>
        <p:spPr>
          <a:xfrm>
            <a:off x="6045784" y="2222104"/>
            <a:ext cx="278607" cy="63579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5"/>
          <p:cNvSpPr/>
          <p:nvPr/>
        </p:nvSpPr>
        <p:spPr>
          <a:xfrm>
            <a:off x="5946125" y="2269331"/>
            <a:ext cx="152286" cy="42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-</a:t>
            </a:r>
            <a:endParaRPr/>
          </a:p>
        </p:txBody>
      </p:sp>
      <p:pic>
        <p:nvPicPr>
          <p:cNvPr descr="droppedImage.png" id="399" name="Google Shape;39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7399" y="1975644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5"/>
          <p:cNvSpPr/>
          <p:nvPr/>
        </p:nvSpPr>
        <p:spPr>
          <a:xfrm>
            <a:off x="4048513" y="3387248"/>
            <a:ext cx="3877082" cy="1165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do nothing for flat areas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stress intensity peaks</a:t>
            </a:r>
            <a:endParaRPr/>
          </a:p>
        </p:txBody>
      </p:sp>
      <p:sp>
        <p:nvSpPr>
          <p:cNvPr id="401" name="Google Shape;401;p25"/>
          <p:cNvSpPr/>
          <p:nvPr/>
        </p:nvSpPr>
        <p:spPr>
          <a:xfrm>
            <a:off x="7531878" y="3173728"/>
            <a:ext cx="1688322" cy="42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sharpening</a:t>
            </a:r>
            <a:endParaRPr b="0" i="0" sz="2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7" name="Google Shape;407;p26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Sharpening filters</a:t>
            </a: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3206759" y="914400"/>
            <a:ext cx="6500863" cy="1620838"/>
            <a:chOff x="3138487" y="2351087"/>
            <a:chExt cx="6500863" cy="1620838"/>
          </a:xfrm>
        </p:grpSpPr>
        <p:pic>
          <p:nvPicPr>
            <p:cNvPr descr="droppedImage.pdf" id="409" name="Google Shape;40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8487" y="2878931"/>
              <a:ext cx="1100138" cy="1092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26"/>
            <p:cNvSpPr/>
            <p:nvPr/>
          </p:nvSpPr>
          <p:spPr>
            <a:xfrm>
              <a:off x="8297409" y="3027242"/>
              <a:ext cx="320601" cy="796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Roboto Thin"/>
                <a:buNone/>
              </a:pPr>
              <a:r>
                <a:rPr b="1" i="0" lang="en-US" sz="48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?</a:t>
              </a: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3138487" y="2351087"/>
              <a:ext cx="1100138" cy="4270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7142" l="-8839" r="-1103" t="-1428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Roboto Light"/>
                  <a:ea typeface="Roboto Light"/>
                  <a:cs typeface="Roboto Light"/>
                  <a:sym typeface="Roboto Light"/>
                </a:rPr>
                <a:t> </a:t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5522753" y="2351087"/>
              <a:ext cx="1109577" cy="42704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37142" l="-4943" r="0" t="-1428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Roboto Light"/>
                  <a:ea typeface="Roboto Light"/>
                  <a:cs typeface="Roboto Light"/>
                  <a:sym typeface="Roboto Light"/>
                </a:rPr>
                <a:t> </a:t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7609499" y="2351087"/>
              <a:ext cx="2029851" cy="42704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37142" l="-7507" r="0" t="-1428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Roboto Light"/>
                  <a:ea typeface="Roboto Light"/>
                  <a:cs typeface="Roboto Light"/>
                  <a:sym typeface="Roboto Light"/>
                </a:rPr>
                <a:t> </a:t>
              </a:r>
              <a:endParaRPr/>
            </a:p>
          </p:txBody>
        </p:sp>
      </p:grpSp>
      <p:graphicFrame>
        <p:nvGraphicFramePr>
          <p:cNvPr id="414" name="Google Shape;414;p26"/>
          <p:cNvGraphicFramePr/>
          <p:nvPr/>
        </p:nvGraphicFramePr>
        <p:xfrm>
          <a:off x="4736022" y="14243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725"/>
                <a:gridCol w="369725"/>
                <a:gridCol w="369725"/>
              </a:tblGrid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5" name="Google Shape;415;p26"/>
          <p:cNvGraphicFramePr/>
          <p:nvPr/>
        </p:nvGraphicFramePr>
        <p:xfrm>
          <a:off x="6446466" y="14243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725"/>
                <a:gridCol w="369725"/>
                <a:gridCol w="3697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droppedImage.pdf" id="416" name="Google Shape;416;p26"/>
          <p:cNvPicPr preferRelativeResize="0"/>
          <p:nvPr/>
        </p:nvPicPr>
        <p:blipFill rotWithShape="1">
          <a:blip r:embed="rId7">
            <a:alphaModFix/>
          </a:blip>
          <a:srcRect b="19161" l="58947" r="0" t="27544"/>
          <a:stretch/>
        </p:blipFill>
        <p:spPr>
          <a:xfrm>
            <a:off x="6045785" y="1688704"/>
            <a:ext cx="278607" cy="6357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/>
          <p:nvPr/>
        </p:nvSpPr>
        <p:spPr>
          <a:xfrm>
            <a:off x="5946126" y="1735931"/>
            <a:ext cx="152286" cy="42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-</a:t>
            </a:r>
            <a:endParaRPr/>
          </a:p>
        </p:txBody>
      </p:sp>
      <p:sp>
        <p:nvSpPr>
          <p:cNvPr id="418" name="Google Shape;418;p26"/>
          <p:cNvSpPr/>
          <p:nvPr/>
        </p:nvSpPr>
        <p:spPr>
          <a:xfrm>
            <a:off x="4340435" y="1735931"/>
            <a:ext cx="351058" cy="42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* (</a:t>
            </a:r>
            <a:endParaRPr b="0" i="0" sz="2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19" name="Google Shape;419;p26"/>
          <p:cNvSpPr/>
          <p:nvPr/>
        </p:nvSpPr>
        <p:spPr>
          <a:xfrm>
            <a:off x="7599449" y="1735931"/>
            <a:ext cx="469680" cy="42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) = </a:t>
            </a:r>
            <a:endParaRPr b="0" i="0" sz="2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descr="droppedImage.png" id="420" name="Google Shape;42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6720" y="1442244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 txBox="1"/>
          <p:nvPr/>
        </p:nvSpPr>
        <p:spPr>
          <a:xfrm>
            <a:off x="2057400" y="2895600"/>
            <a:ext cx="8001000" cy="284404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747714" y="4866954"/>
            <a:ext cx="2895600" cy="8728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C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23" name="Google Shape;423;p26"/>
          <p:cNvCxnSpPr/>
          <p:nvPr/>
        </p:nvCxnSpPr>
        <p:spPr>
          <a:xfrm flipH="1">
            <a:off x="8645848" y="4598315"/>
            <a:ext cx="276922" cy="220691"/>
          </a:xfrm>
          <a:prstGeom prst="straightConnector1">
            <a:avLst/>
          </a:prstGeom>
          <a:noFill/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4" name="Google Shape;424;p26"/>
          <p:cNvSpPr txBox="1"/>
          <p:nvPr/>
        </p:nvSpPr>
        <p:spPr>
          <a:xfrm>
            <a:off x="8839200" y="3998150"/>
            <a:ext cx="1752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High-pass filter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To obtain high-frequency details</a:t>
            </a:r>
            <a:endParaRPr b="0" i="0" sz="1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5603477" y="5837141"/>
            <a:ext cx="4876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* A high-pass filter can be obtained by subtracting a low-pass filter from a delta function.</a:t>
            </a:r>
            <a:endParaRPr b="0" i="0" sz="1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6" name="Google Shape;426;p26"/>
          <p:cNvSpPr/>
          <p:nvPr/>
        </p:nvSpPr>
        <p:spPr>
          <a:xfrm>
            <a:off x="2895600" y="2971800"/>
            <a:ext cx="762000" cy="6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7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Quiz 1. Sharpening filters</a:t>
            </a:r>
            <a:endParaRPr/>
          </a:p>
        </p:txBody>
      </p:sp>
      <p:sp>
        <p:nvSpPr>
          <p:cNvPr id="432" name="Google Shape;432;p27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7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Quiz: Sharpening 필터 구현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박스 필터를 이용하여 sharpening 필터를 구현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박스 필터의 크기는 </a:t>
            </a:r>
            <a:r>
              <a:rPr b="1" lang="en-US"/>
              <a:t>7</a:t>
            </a:r>
            <a:r>
              <a:rPr lang="en-US"/>
              <a:t>으로 구현.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커널의 합이 1이여야 함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구현 결과 이미지를 미리 저장된 이미지와 비교하여 테스트 </a:t>
            </a:r>
            <a:endParaRPr/>
          </a:p>
        </p:txBody>
      </p:sp>
      <p:sp>
        <p:nvSpPr>
          <p:cNvPr id="433" name="Google Shape;433;p27"/>
          <p:cNvSpPr txBox="1"/>
          <p:nvPr>
            <p:ph idx="4294967295" type="sldNum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4" name="Google Shape;434;p27"/>
          <p:cNvGrpSpPr/>
          <p:nvPr/>
        </p:nvGrpSpPr>
        <p:grpSpPr>
          <a:xfrm>
            <a:off x="5873758" y="1644647"/>
            <a:ext cx="5646976" cy="1620838"/>
            <a:chOff x="3138487" y="2351087"/>
            <a:chExt cx="5646976" cy="1620838"/>
          </a:xfrm>
        </p:grpSpPr>
        <p:pic>
          <p:nvPicPr>
            <p:cNvPr descr="droppedImage.pdf" id="435" name="Google Shape;43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8487" y="2878931"/>
              <a:ext cx="1100138" cy="1092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27"/>
            <p:cNvSpPr/>
            <p:nvPr/>
          </p:nvSpPr>
          <p:spPr>
            <a:xfrm>
              <a:off x="8297409" y="3027242"/>
              <a:ext cx="320601" cy="796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Roboto Thin"/>
                <a:buNone/>
              </a:pPr>
              <a:r>
                <a:rPr b="1" i="0" lang="en-US" sz="48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?</a:t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3138487" y="2351087"/>
              <a:ext cx="1100138" cy="42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oboto Thin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input</a:t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5522753" y="2351087"/>
              <a:ext cx="1109577" cy="42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oboto Thin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filter</a:t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7857324" y="2351087"/>
              <a:ext cx="928139" cy="42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Roboto Thin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output</a:t>
              </a:r>
              <a:endParaRPr/>
            </a:p>
          </p:txBody>
        </p:sp>
      </p:grpSp>
      <p:graphicFrame>
        <p:nvGraphicFramePr>
          <p:cNvPr id="440" name="Google Shape;440;p27"/>
          <p:cNvGraphicFramePr/>
          <p:nvPr/>
        </p:nvGraphicFramePr>
        <p:xfrm>
          <a:off x="7403021" y="2154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725"/>
                <a:gridCol w="369725"/>
                <a:gridCol w="369725"/>
              </a:tblGrid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41" name="Google Shape;441;p27"/>
          <p:cNvGraphicFramePr/>
          <p:nvPr/>
        </p:nvGraphicFramePr>
        <p:xfrm>
          <a:off x="9113465" y="2154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69725"/>
                <a:gridCol w="369725"/>
                <a:gridCol w="3697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droppedImage.pdf" id="442" name="Google Shape;442;p27"/>
          <p:cNvPicPr preferRelativeResize="0"/>
          <p:nvPr/>
        </p:nvPicPr>
        <p:blipFill rotWithShape="1">
          <a:blip r:embed="rId4">
            <a:alphaModFix/>
          </a:blip>
          <a:srcRect b="19161" l="58947" r="0" t="27544"/>
          <a:stretch/>
        </p:blipFill>
        <p:spPr>
          <a:xfrm>
            <a:off x="8712784" y="2418951"/>
            <a:ext cx="278607" cy="63579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7"/>
          <p:cNvSpPr/>
          <p:nvPr/>
        </p:nvSpPr>
        <p:spPr>
          <a:xfrm>
            <a:off x="8613125" y="2466178"/>
            <a:ext cx="152286" cy="42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-</a:t>
            </a:r>
            <a:endParaRPr/>
          </a:p>
        </p:txBody>
      </p:sp>
      <p:pic>
        <p:nvPicPr>
          <p:cNvPr descr="droppedImage.png" id="444" name="Google Shape;44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4399" y="2172491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7"/>
          <p:cNvSpPr/>
          <p:nvPr/>
        </p:nvSpPr>
        <p:spPr>
          <a:xfrm>
            <a:off x="10198878" y="3370575"/>
            <a:ext cx="1688322" cy="42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Thi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sharpening</a:t>
            </a:r>
            <a:endParaRPr b="0" i="0" sz="2400" u="none" cap="none" strike="noStrike">
              <a:solidFill>
                <a:srgbClr val="00000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8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Sharpening examples</a:t>
            </a:r>
            <a:endParaRPr/>
          </a:p>
        </p:txBody>
      </p:sp>
      <p:pic>
        <p:nvPicPr>
          <p:cNvPr id="451" name="Google Shape;451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25" y="1871662"/>
            <a:ext cx="94297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8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58" name="Google Shape;458;p29"/>
          <p:cNvPicPr preferRelativeResize="0"/>
          <p:nvPr/>
        </p:nvPicPr>
        <p:blipFill rotWithShape="1">
          <a:blip r:embed="rId3">
            <a:alphaModFix/>
          </a:blip>
          <a:srcRect b="11326" l="5488" r="6874" t="7804"/>
          <a:stretch/>
        </p:blipFill>
        <p:spPr>
          <a:xfrm>
            <a:off x="7736899" y="1688275"/>
            <a:ext cx="3446904" cy="171076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9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The Gaussian filter</a:t>
            </a:r>
            <a:endParaRPr/>
          </a:p>
        </p:txBody>
      </p:sp>
      <p:sp>
        <p:nvSpPr>
          <p:cNvPr id="460" name="Google Shape;460;p29"/>
          <p:cNvSpPr txBox="1"/>
          <p:nvPr>
            <p:ph idx="1" type="body"/>
          </p:nvPr>
        </p:nvSpPr>
        <p:spPr>
          <a:xfrm>
            <a:off x="304801" y="838200"/>
            <a:ext cx="8737600" cy="5410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766" r="0" t="-13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61" name="Google Shape;461;p29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62" name="Google Shape;462;p29"/>
          <p:cNvGraphicFramePr/>
          <p:nvPr/>
        </p:nvGraphicFramePr>
        <p:xfrm>
          <a:off x="9042400" y="37335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330200"/>
                <a:gridCol w="330200"/>
                <a:gridCol w="330200"/>
              </a:tblGrid>
              <a:tr h="32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4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26800" marB="26800" marR="26800" marL="26800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3" name="Google Shape;463;p29"/>
          <p:cNvSpPr/>
          <p:nvPr/>
        </p:nvSpPr>
        <p:spPr>
          <a:xfrm>
            <a:off x="8689469" y="4007595"/>
            <a:ext cx="200214" cy="435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2300" lIns="2300" spcFirstLastPara="1" rIns="2300" wrap="square" tIns="2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Thin"/>
              <a:buNone/>
            </a:pPr>
            <a:r>
              <a:rPr b="0" i="0" lang="en-US" sz="1400" u="sng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Thin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16</a:t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7799544" y="4052237"/>
            <a:ext cx="779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Thin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rPr>
              <a:t>kernel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Quiz 2. Gaussian filter</a:t>
            </a:r>
            <a:endParaRPr/>
          </a:p>
        </p:txBody>
      </p:sp>
      <p:sp>
        <p:nvSpPr>
          <p:cNvPr id="470" name="Google Shape;470;p30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8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71" name="Google Shape;471;p30"/>
          <p:cNvSpPr txBox="1"/>
          <p:nvPr>
            <p:ph idx="4294967295" type="sldNum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asted-image.png" id="472" name="Google Shape;472;p30"/>
          <p:cNvPicPr preferRelativeResize="0"/>
          <p:nvPr/>
        </p:nvPicPr>
        <p:blipFill rotWithShape="1">
          <a:blip r:embed="rId4">
            <a:alphaModFix/>
          </a:blip>
          <a:srcRect b="11326" l="5488" r="6874" t="7804"/>
          <a:stretch/>
        </p:blipFill>
        <p:spPr>
          <a:xfrm>
            <a:off x="8351071" y="1025703"/>
            <a:ext cx="3446904" cy="171076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0"/>
          <p:cNvSpPr/>
          <p:nvPr/>
        </p:nvSpPr>
        <p:spPr>
          <a:xfrm>
            <a:off x="6291184" y="1688275"/>
            <a:ext cx="2398285" cy="65703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Gaussian filtering example</a:t>
            </a:r>
            <a:endParaRPr/>
          </a:p>
        </p:txBody>
      </p:sp>
      <p:pic>
        <p:nvPicPr>
          <p:cNvPr id="479" name="Google Shape;479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87" y="1785937"/>
            <a:ext cx="1002982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OpenCV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Basic Image IO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Show image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Image Filtering using OpenCV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Image filters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Box Filter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Sharpening Filter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Other Filters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Gaussian Filter</a:t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Edge detection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Image Gradient</a:t>
            </a:r>
            <a:endParaRPr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2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Gradients</a:t>
            </a:r>
            <a:endParaRPr/>
          </a:p>
        </p:txBody>
      </p:sp>
      <p:sp>
        <p:nvSpPr>
          <p:cNvPr id="486" name="Google Shape;486;p32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Computing finite differences can be implemented using convolution operations</a:t>
            </a:r>
            <a:endParaRPr/>
          </a:p>
        </p:txBody>
      </p:sp>
      <p:sp>
        <p:nvSpPr>
          <p:cNvPr id="487" name="Google Shape;487;p32"/>
          <p:cNvSpPr txBox="1"/>
          <p:nvPr/>
        </p:nvSpPr>
        <p:spPr>
          <a:xfrm>
            <a:off x="1828800" y="1828800"/>
            <a:ext cx="4267200" cy="6298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endParaRPr/>
          </a:p>
        </p:txBody>
      </p:sp>
      <p:sp>
        <p:nvSpPr>
          <p:cNvPr id="488" name="Google Shape;488;p32"/>
          <p:cNvSpPr txBox="1"/>
          <p:nvPr/>
        </p:nvSpPr>
        <p:spPr>
          <a:xfrm>
            <a:off x="2133600" y="2516276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Forward finite difference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32"/>
          <p:cNvSpPr txBox="1"/>
          <p:nvPr/>
        </p:nvSpPr>
        <p:spPr>
          <a:xfrm>
            <a:off x="1828800" y="3429001"/>
            <a:ext cx="4267200" cy="6365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endParaRPr/>
          </a:p>
        </p:txBody>
      </p:sp>
      <p:sp>
        <p:nvSpPr>
          <p:cNvPr id="490" name="Google Shape;490;p32"/>
          <p:cNvSpPr txBox="1"/>
          <p:nvPr/>
        </p:nvSpPr>
        <p:spPr>
          <a:xfrm>
            <a:off x="2133600" y="3985690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Backward finite difference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32"/>
          <p:cNvSpPr txBox="1"/>
          <p:nvPr/>
        </p:nvSpPr>
        <p:spPr>
          <a:xfrm>
            <a:off x="1828800" y="5005000"/>
            <a:ext cx="4267200" cy="6365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>
            <a:off x="2133600" y="5574268"/>
            <a:ext cx="3657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Central finite difference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493" name="Google Shape;493;p32"/>
          <p:cNvGraphicFramePr/>
          <p:nvPr/>
        </p:nvGraphicFramePr>
        <p:xfrm>
          <a:off x="6985866" y="19251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39975"/>
                <a:gridCol w="439975"/>
                <a:gridCol w="439975"/>
              </a:tblGrid>
              <a:tr h="2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4" name="Google Shape;494;p32"/>
          <p:cNvSpPr txBox="1"/>
          <p:nvPr/>
        </p:nvSpPr>
        <p:spPr>
          <a:xfrm>
            <a:off x="6934200" y="2362325"/>
            <a:ext cx="3505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Note that the kernel is flipped because of the definition of convolution!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495" name="Google Shape;495;p32"/>
          <p:cNvGraphicFramePr/>
          <p:nvPr/>
        </p:nvGraphicFramePr>
        <p:xfrm>
          <a:off x="6985866" y="36191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39975"/>
                <a:gridCol w="439975"/>
                <a:gridCol w="439975"/>
              </a:tblGrid>
              <a:tr h="2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6" name="Google Shape;496;p32"/>
          <p:cNvGraphicFramePr/>
          <p:nvPr/>
        </p:nvGraphicFramePr>
        <p:xfrm>
          <a:off x="6757266" y="51046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668575"/>
                <a:gridCol w="668575"/>
                <a:gridCol w="668575"/>
              </a:tblGrid>
              <a:tr h="2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0.5 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-0.5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7" name="Google Shape;497;p32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The Sobel filter</a:t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5186712" y="1938859"/>
            <a:ext cx="235641" cy="458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=</a:t>
            </a:r>
            <a:endParaRPr/>
          </a:p>
        </p:txBody>
      </p:sp>
      <p:graphicFrame>
        <p:nvGraphicFramePr>
          <p:cNvPr id="504" name="Google Shape;504;p33"/>
          <p:cNvGraphicFramePr/>
          <p:nvPr/>
        </p:nvGraphicFramePr>
        <p:xfrm>
          <a:off x="5993521" y="1676400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1325"/>
              </a:tblGrid>
              <a:tr h="26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5" name="Google Shape;505;p33"/>
          <p:cNvGraphicFramePr/>
          <p:nvPr/>
        </p:nvGraphicFramePr>
        <p:xfrm>
          <a:off x="3604799" y="1676400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0125"/>
                <a:gridCol w="440125"/>
                <a:gridCol w="440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06" name="Google Shape;506;p33"/>
          <p:cNvGraphicFramePr/>
          <p:nvPr/>
        </p:nvGraphicFramePr>
        <p:xfrm>
          <a:off x="7722934" y="1676400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39975"/>
                <a:gridCol w="439975"/>
                <a:gridCol w="439975"/>
              </a:tblGrid>
              <a:tr h="2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7" name="Google Shape;507;p33"/>
          <p:cNvSpPr/>
          <p:nvPr/>
        </p:nvSpPr>
        <p:spPr>
          <a:xfrm>
            <a:off x="6916126" y="2004299"/>
            <a:ext cx="224287" cy="458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*</a:t>
            </a:r>
            <a:endParaRPr i="0" sz="27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8" name="Google Shape;508;p33"/>
          <p:cNvSpPr/>
          <p:nvPr/>
        </p:nvSpPr>
        <p:spPr>
          <a:xfrm>
            <a:off x="2132220" y="1241824"/>
            <a:ext cx="2234586" cy="32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Horizontal Sobel filter:</a:t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2132220" y="3171441"/>
            <a:ext cx="1925206" cy="32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Vertical Sobel filter:</a:t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>
            <a:off x="5186712" y="3868475"/>
            <a:ext cx="235641" cy="458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=</a:t>
            </a:r>
            <a:endParaRPr/>
          </a:p>
        </p:txBody>
      </p:sp>
      <p:graphicFrame>
        <p:nvGraphicFramePr>
          <p:cNvPr id="511" name="Google Shape;511;p33"/>
          <p:cNvGraphicFramePr/>
          <p:nvPr/>
        </p:nvGraphicFramePr>
        <p:xfrm>
          <a:off x="5993521" y="3606016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1325"/>
              </a:tblGrid>
              <a:tr h="26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2" name="Google Shape;512;p33"/>
          <p:cNvGraphicFramePr/>
          <p:nvPr/>
        </p:nvGraphicFramePr>
        <p:xfrm>
          <a:off x="3604799" y="3606016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0125"/>
                <a:gridCol w="440125"/>
                <a:gridCol w="440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-2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3" name="Google Shape;513;p33"/>
          <p:cNvGraphicFramePr/>
          <p:nvPr/>
        </p:nvGraphicFramePr>
        <p:xfrm>
          <a:off x="7722934" y="3606016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39975"/>
                <a:gridCol w="439975"/>
                <a:gridCol w="439975"/>
              </a:tblGrid>
              <a:tr h="26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4" name="Google Shape;514;p33"/>
          <p:cNvSpPr/>
          <p:nvPr/>
        </p:nvSpPr>
        <p:spPr>
          <a:xfrm>
            <a:off x="6916126" y="3933915"/>
            <a:ext cx="224287" cy="4587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7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*</a:t>
            </a:r>
            <a:endParaRPr i="0" sz="27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2998998" y="833085"/>
            <a:ext cx="6194003" cy="32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combination of central finite difference and Gaussian filters</a:t>
            </a:r>
            <a:endParaRPr i="0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6" name="Google Shape;516;p33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Computing image gradients</a:t>
            </a:r>
            <a:endParaRPr/>
          </a:p>
        </p:txBody>
      </p:sp>
      <p:sp>
        <p:nvSpPr>
          <p:cNvPr id="522" name="Google Shape;522;p34"/>
          <p:cNvSpPr txBox="1"/>
          <p:nvPr/>
        </p:nvSpPr>
        <p:spPr>
          <a:xfrm>
            <a:off x="1903829" y="1008877"/>
            <a:ext cx="8384345" cy="40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AutoNum type="arabicPeriod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Select your favorite derivative filters.</a:t>
            </a:r>
            <a:endParaRPr/>
          </a:p>
        </p:txBody>
      </p:sp>
      <p:graphicFrame>
        <p:nvGraphicFramePr>
          <p:cNvPr id="523" name="Google Shape;523;p34"/>
          <p:cNvGraphicFramePr/>
          <p:nvPr/>
        </p:nvGraphicFramePr>
        <p:xfrm>
          <a:off x="7235373" y="1371600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0125"/>
                <a:gridCol w="440125"/>
                <a:gridCol w="440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-2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latex-image-3.pdf" id="524" name="Google Shape;5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334" y="1739549"/>
            <a:ext cx="522387" cy="247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34"/>
          <p:cNvGraphicFramePr/>
          <p:nvPr/>
        </p:nvGraphicFramePr>
        <p:xfrm>
          <a:off x="4656473" y="1371600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0125"/>
                <a:gridCol w="440125"/>
                <a:gridCol w="440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latex-image-4.pdf" id="526" name="Google Shape;5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6323" y="1756291"/>
            <a:ext cx="535782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4"/>
          <p:cNvSpPr txBox="1"/>
          <p:nvPr/>
        </p:nvSpPr>
        <p:spPr>
          <a:xfrm>
            <a:off x="1903829" y="2895601"/>
            <a:ext cx="8384345" cy="40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AutoNum type="arabicPeriod" startAt="2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Convolve with the image to compute derivatives.</a:t>
            </a:r>
            <a:endParaRPr/>
          </a:p>
        </p:txBody>
      </p:sp>
      <p:pic>
        <p:nvPicPr>
          <p:cNvPr descr="latex-image-1.pdf" id="528" name="Google Shape;52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2474" y="3353591"/>
            <a:ext cx="1406426" cy="515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x-image-2.pdf" id="529" name="Google Shape;52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6924" y="3333498"/>
            <a:ext cx="1399729" cy="5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4"/>
          <p:cNvSpPr txBox="1"/>
          <p:nvPr/>
        </p:nvSpPr>
        <p:spPr>
          <a:xfrm>
            <a:off x="1903829" y="4065632"/>
            <a:ext cx="8384345" cy="40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AutoNum type="arabicPeriod" startAt="3"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Form the image gradient, and compute its direction and amplitude.</a:t>
            </a:r>
            <a:endParaRPr/>
          </a:p>
        </p:txBody>
      </p:sp>
      <p:grpSp>
        <p:nvGrpSpPr>
          <p:cNvPr id="531" name="Google Shape;531;p34"/>
          <p:cNvGrpSpPr/>
          <p:nvPr/>
        </p:nvGrpSpPr>
        <p:grpSpPr>
          <a:xfrm>
            <a:off x="2354239" y="4620786"/>
            <a:ext cx="7483526" cy="582930"/>
            <a:chOff x="2147439" y="5599552"/>
            <a:chExt cx="9978035" cy="777240"/>
          </a:xfrm>
        </p:grpSpPr>
        <p:pic>
          <p:nvPicPr>
            <p:cNvPr descr="latex-image-5.pdf" id="532" name="Google Shape;532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47439" y="5599552"/>
              <a:ext cx="2268141" cy="7768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roppedImage.pdf" id="533" name="Google Shape;533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72610" y="5599552"/>
              <a:ext cx="2921354" cy="777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roppedImage.pdf" id="534" name="Google Shape;534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850994" y="5599552"/>
              <a:ext cx="3274480" cy="7772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5" name="Google Shape;535;p34"/>
          <p:cNvSpPr txBox="1"/>
          <p:nvPr/>
        </p:nvSpPr>
        <p:spPr>
          <a:xfrm>
            <a:off x="2354237" y="5236046"/>
            <a:ext cx="1701106" cy="40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None/>
            </a:pPr>
            <a:r>
              <a:rPr lang="en-US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gradient</a:t>
            </a:r>
            <a:endParaRPr/>
          </a:p>
        </p:txBody>
      </p:sp>
      <p:sp>
        <p:nvSpPr>
          <p:cNvPr id="536" name="Google Shape;536;p34"/>
          <p:cNvSpPr txBox="1"/>
          <p:nvPr/>
        </p:nvSpPr>
        <p:spPr>
          <a:xfrm>
            <a:off x="4623116" y="5235249"/>
            <a:ext cx="2191016" cy="40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None/>
            </a:pPr>
            <a:r>
              <a:rPr lang="en-US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direction</a:t>
            </a:r>
            <a:endParaRPr/>
          </a:p>
        </p:txBody>
      </p:sp>
      <p:sp>
        <p:nvSpPr>
          <p:cNvPr id="537" name="Google Shape;537;p34"/>
          <p:cNvSpPr txBox="1"/>
          <p:nvPr/>
        </p:nvSpPr>
        <p:spPr>
          <a:xfrm>
            <a:off x="7381907" y="5235248"/>
            <a:ext cx="2455859" cy="40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None/>
            </a:pPr>
            <a:r>
              <a:rPr lang="en-US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amplitude</a:t>
            </a:r>
            <a:endParaRPr/>
          </a:p>
        </p:txBody>
      </p:sp>
      <p:sp>
        <p:nvSpPr>
          <p:cNvPr id="538" name="Google Shape;538;p34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Quiz 3. Image gradients </a:t>
            </a:r>
            <a:endParaRPr/>
          </a:p>
        </p:txBody>
      </p:sp>
      <p:sp>
        <p:nvSpPr>
          <p:cNvPr id="545" name="Google Shape;545;p35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7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Quiz: Image gradients 구현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filter2D 를 사용하여 Image gradients 를 구현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cv.Sobel 사용 금지</a:t>
            </a:r>
            <a:endParaRPr/>
          </a:p>
          <a:p>
            <a:pPr indent="0" lvl="2" marL="685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오른쪽 그림과 같이 구현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Sobel filter</a:t>
            </a:r>
            <a:endParaRPr/>
          </a:p>
          <a:p>
            <a:pPr indent="0" lvl="1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구현 결과 이미지를 미리 저장된 이미지와 테스트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Horizontal derivative, Vertical derivative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Amplitude</a:t>
            </a:r>
            <a:endParaRPr/>
          </a:p>
          <a:p>
            <a:pPr indent="-698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46" name="Google Shape;546;p35"/>
          <p:cNvSpPr txBox="1"/>
          <p:nvPr>
            <p:ph idx="4294967295" type="sldNum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47" name="Google Shape;547;p35"/>
          <p:cNvGraphicFramePr/>
          <p:nvPr/>
        </p:nvGraphicFramePr>
        <p:xfrm>
          <a:off x="9822530" y="1553684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0125"/>
                <a:gridCol w="440125"/>
                <a:gridCol w="440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-2</a:t>
                      </a:r>
                      <a:endParaRPr sz="2400" u="none" cap="none" strike="noStrike"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latex-image-3.pdf" id="548" name="Google Shape;5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9492" y="1921633"/>
            <a:ext cx="522387" cy="247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9" name="Google Shape;549;p35"/>
          <p:cNvGraphicFramePr/>
          <p:nvPr/>
        </p:nvGraphicFramePr>
        <p:xfrm>
          <a:off x="7243631" y="1553684"/>
          <a:ext cx="2250000" cy="2250001"/>
        </p:xfrm>
        <a:graphic>
          <a:graphicData uri="http://schemas.openxmlformats.org/drawingml/2006/table">
            <a:tbl>
              <a:tblPr>
                <a:noFill/>
                <a:tableStyleId>{A33500CC-5886-4FAD-B739-9B3480BC210D}</a:tableStyleId>
              </a:tblPr>
              <a:tblGrid>
                <a:gridCol w="440125"/>
                <a:gridCol w="440125"/>
                <a:gridCol w="44012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-2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0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-1</a:t>
                      </a:r>
                      <a:endParaRPr/>
                    </a:p>
                  </a:txBody>
                  <a:tcPr marT="35725" marB="35725" marR="35725" marL="35725" anchor="ctr">
                    <a:lnL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latex-image-4.pdf" id="550" name="Google Shape;5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481" y="1938375"/>
            <a:ext cx="535782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5"/>
          <p:cNvSpPr txBox="1"/>
          <p:nvPr/>
        </p:nvSpPr>
        <p:spPr>
          <a:xfrm>
            <a:off x="8687083" y="4176194"/>
            <a:ext cx="2455859" cy="40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Black"/>
              <a:buNone/>
            </a:pPr>
            <a:r>
              <a:rPr lang="en-US"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amplitude</a:t>
            </a:r>
            <a:endParaRPr/>
          </a:p>
        </p:txBody>
      </p:sp>
      <p:pic>
        <p:nvPicPr>
          <p:cNvPr id="552" name="Google Shape;552;p35"/>
          <p:cNvPicPr preferRelativeResize="0"/>
          <p:nvPr/>
        </p:nvPicPr>
        <p:blipFill rotWithShape="1">
          <a:blip r:embed="rId5">
            <a:alphaModFix/>
          </a:blip>
          <a:srcRect b="-16507" l="66781" r="0" t="0"/>
          <a:stretch/>
        </p:blipFill>
        <p:spPr>
          <a:xfrm>
            <a:off x="8655944" y="3543300"/>
            <a:ext cx="2486998" cy="68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Image gradients examples</a:t>
            </a:r>
            <a:endParaRPr/>
          </a:p>
        </p:txBody>
      </p:sp>
      <p:pic>
        <p:nvPicPr>
          <p:cNvPr id="558" name="Google Shape;55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720" y="838200"/>
            <a:ext cx="6714559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6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OpenCV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4775" lvl="0" marL="2571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OpenCV (Open Source Computer Vision Library: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http://opencv.org</a:t>
            </a:r>
            <a:r>
              <a:rPr lang="en-US"/>
              <a:t>) is an open-source library that includes several hundreds of computer vision algorithms.</a:t>
            </a:r>
            <a:endParaRPr/>
          </a:p>
          <a:p>
            <a:pPr indent="-1047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C++, Python API</a:t>
            </a:r>
            <a:endParaRPr/>
          </a:p>
          <a:p>
            <a:pPr indent="-214312" lvl="1" marL="5572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OpenCV Python API makes use of Numpy.</a:t>
            </a:r>
            <a:endParaRPr/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s://opencv.org/wp-content/uploads/2020/07/OpenCV_logo_black-2.png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751" y="838200"/>
            <a:ext cx="2504497" cy="330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Basic IO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Read image</a:t>
            </a:r>
            <a:endParaRPr/>
          </a:p>
          <a:p>
            <a:pPr indent="0" lvl="1" marL="342900" rtl="0" algn="l">
              <a:spcBef>
                <a:spcPts val="360"/>
              </a:spcBef>
              <a:spcAft>
                <a:spcPts val="0"/>
              </a:spcAft>
              <a:buClr>
                <a:srgbClr val="253555"/>
              </a:buClr>
              <a:buSzPts val="1800"/>
              <a:buNone/>
            </a:pPr>
            <a:r>
              <a:rPr lang="en-US">
                <a:solidFill>
                  <a:srgbClr val="253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retval=cv.imread(</a:t>
            </a:r>
            <a:r>
              <a:rPr lang="en-US">
                <a:solidFill>
                  <a:srgbClr val="6020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filename[, flags]</a:t>
            </a:r>
            <a:r>
              <a:rPr lang="en-US">
                <a:solidFill>
                  <a:srgbClr val="253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Returns </a:t>
            </a:r>
            <a:r>
              <a:rPr b="1" lang="en-US"/>
              <a:t>Numpy ndarray</a:t>
            </a:r>
            <a:endParaRPr b="1"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b="1" lang="en-US"/>
              <a:t>Note</a:t>
            </a:r>
            <a:r>
              <a:rPr lang="en-US"/>
              <a:t>: RGB images are loaded in BGR format!!!</a:t>
            </a:r>
            <a:endParaRPr/>
          </a:p>
          <a:p>
            <a:pPr indent="-171450" lvl="2" marL="8572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Need to swap B and R channels if you want to use the image with other libraries.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Write image</a:t>
            </a:r>
            <a:endParaRPr/>
          </a:p>
          <a:p>
            <a:pPr indent="0" lvl="1" marL="342900" rtl="0" algn="l">
              <a:spcBef>
                <a:spcPts val="360"/>
              </a:spcBef>
              <a:spcAft>
                <a:spcPts val="0"/>
              </a:spcAft>
              <a:buClr>
                <a:srgbClr val="253555"/>
              </a:buClr>
              <a:buSzPts val="1800"/>
              <a:buNone/>
            </a:pPr>
            <a:r>
              <a:rPr lang="en-US">
                <a:solidFill>
                  <a:srgbClr val="253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retval=cv.imwrite(</a:t>
            </a:r>
            <a:r>
              <a:rPr lang="en-US">
                <a:solidFill>
                  <a:srgbClr val="6020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filename, img[, params]</a:t>
            </a:r>
            <a:r>
              <a:rPr lang="en-US">
                <a:solidFill>
                  <a:srgbClr val="253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For color image, expects BGR format image.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57175" lvl="0" marL="2571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/>
              <a:t>See official OpenCV documentation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https://docs.opencv.org/4.4.0/index.html</a:t>
            </a:r>
            <a:r>
              <a:rPr lang="en-US"/>
              <a:t>) for more information.</a:t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Basic IO</a:t>
            </a:r>
            <a:endParaRPr/>
          </a:p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BGR vs RGB</a:t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89517"/>
            <a:ext cx="12192000" cy="470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Show Image using OpenCV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04800" y="838200"/>
            <a:ext cx="11582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Show image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rgbClr val="253555"/>
              </a:buClr>
              <a:buSzPts val="1800"/>
              <a:buChar char="–"/>
            </a:pPr>
            <a:r>
              <a:rPr lang="en-US">
                <a:solidFill>
                  <a:srgbClr val="253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None=cv.imshow(</a:t>
            </a:r>
            <a:r>
              <a:rPr lang="en-US">
                <a:solidFill>
                  <a:srgbClr val="6020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winname, mat</a:t>
            </a:r>
            <a:r>
              <a:rPr lang="en-US">
                <a:solidFill>
                  <a:srgbClr val="253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Displays image in a window.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No need for convert images to RGB format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Able to specify GUI behavior (not covered)</a:t>
            </a:r>
            <a:endParaRPr/>
          </a:p>
          <a:p>
            <a:pPr indent="-1000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14312" lvl="1" marL="55721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b="1" lang="en-US"/>
              <a:t>Note:</a:t>
            </a:r>
            <a:r>
              <a:rPr lang="en-US"/>
              <a:t> some issues with Jupyter</a:t>
            </a:r>
            <a:endParaRPr/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Roboto Light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3683" y="838200"/>
            <a:ext cx="6523517" cy="588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Linear filters</a:t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3581400" y="33528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2667000" y="2895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4038600" y="38100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3581400" y="38100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7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3581400" y="42672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</a:t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3124200" y="2895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124200" y="38100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9</a:t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2667000" y="33528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2667000" y="42672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3581400" y="2895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4495800" y="38100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7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3581400" y="47244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2667000" y="38100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4495800" y="2895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4038600" y="2895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</a:t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2667000" y="47244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4495800" y="33528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4495800" y="42672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4495800" y="47244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4038600" y="47244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3124200" y="47244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4038600" y="42672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3124200" y="33528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3124200" y="42672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4038600" y="3352800"/>
            <a:ext cx="457200" cy="4572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2209800" y="2895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2209800" y="33528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9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2209800" y="42672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2209800" y="38100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7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2209800" y="47244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7</a:t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81400" y="5181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2667000" y="5181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4495800" y="5181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8</a:t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4038600" y="5181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3124200" y="5181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2209800" y="5181600"/>
            <a:ext cx="457200" cy="4572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3505200" y="3733800"/>
            <a:ext cx="609600" cy="6096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79" name="Google Shape;179;p19"/>
          <p:cNvCxnSpPr/>
          <p:nvPr/>
        </p:nvCxnSpPr>
        <p:spPr>
          <a:xfrm flipH="1">
            <a:off x="4038600" y="2971801"/>
            <a:ext cx="1447800" cy="835025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19"/>
          <p:cNvSpPr txBox="1"/>
          <p:nvPr/>
        </p:nvSpPr>
        <p:spPr>
          <a:xfrm>
            <a:off x="5241926" y="2479675"/>
            <a:ext cx="8274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Pixel </a:t>
            </a:r>
            <a:r>
              <a:rPr i="1"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z</a:t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257800" y="3962400"/>
            <a:ext cx="990600" cy="457200"/>
          </a:xfrm>
          <a:custGeom>
            <a:rect b="b" l="l" r="r" t="t"/>
            <a:pathLst>
              <a:path extrusionOk="0" h="21600" w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extrusionOk="0" h="21600" w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extrusionOk="0" h="21600" w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467600" y="33528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7924800" y="38100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</a:t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7467600" y="38100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7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7467600" y="42672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6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7010400" y="38100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9</a:t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7924800" y="42672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7010400" y="33528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7010400" y="42672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7924800" y="3352800"/>
            <a:ext cx="457200" cy="457200"/>
          </a:xfrm>
          <a:prstGeom prst="rect">
            <a:avLst/>
          </a:prstGeom>
          <a:solidFill>
            <a:srgbClr val="CC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cxnSp>
        <p:nvCxnSpPr>
          <p:cNvPr id="191" name="Google Shape;191;p19"/>
          <p:cNvCxnSpPr/>
          <p:nvPr/>
        </p:nvCxnSpPr>
        <p:spPr>
          <a:xfrm>
            <a:off x="7467600" y="26670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9"/>
          <p:cNvCxnSpPr/>
          <p:nvPr/>
        </p:nvCxnSpPr>
        <p:spPr>
          <a:xfrm>
            <a:off x="7010400" y="26670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9"/>
          <p:cNvCxnSpPr/>
          <p:nvPr/>
        </p:nvCxnSpPr>
        <p:spPr>
          <a:xfrm>
            <a:off x="8382000" y="26670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/>
          <p:nvPr/>
        </p:nvCxnSpPr>
        <p:spPr>
          <a:xfrm>
            <a:off x="7924800" y="26670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9"/>
          <p:cNvCxnSpPr/>
          <p:nvPr/>
        </p:nvCxnSpPr>
        <p:spPr>
          <a:xfrm rot="10800000">
            <a:off x="7658100" y="20193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9"/>
          <p:cNvCxnSpPr/>
          <p:nvPr/>
        </p:nvCxnSpPr>
        <p:spPr>
          <a:xfrm rot="10800000">
            <a:off x="7658100" y="24765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9"/>
          <p:cNvCxnSpPr/>
          <p:nvPr/>
        </p:nvCxnSpPr>
        <p:spPr>
          <a:xfrm rot="10800000">
            <a:off x="7734300" y="29337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9"/>
          <p:cNvCxnSpPr/>
          <p:nvPr/>
        </p:nvCxnSpPr>
        <p:spPr>
          <a:xfrm rot="10800000">
            <a:off x="7658100" y="3390900"/>
            <a:ext cx="0" cy="2667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19"/>
          <p:cNvSpPr txBox="1"/>
          <p:nvPr/>
        </p:nvSpPr>
        <p:spPr>
          <a:xfrm>
            <a:off x="8458200" y="3733800"/>
            <a:ext cx="332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6445250" y="3733800"/>
            <a:ext cx="332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 rot="-5400000">
            <a:off x="7453929" y="2879209"/>
            <a:ext cx="332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 rot="-5400000">
            <a:off x="7453929" y="4784209"/>
            <a:ext cx="332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2117725" y="1565275"/>
            <a:ext cx="3584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Step 1. Select only needed pixels</a:t>
            </a:r>
            <a:endParaRPr/>
          </a:p>
        </p:txBody>
      </p:sp>
      <p:sp>
        <p:nvSpPr>
          <p:cNvPr id="204" name="Google Shape;204;p19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Linear filters</a:t>
            </a:r>
            <a:endParaRPr/>
          </a:p>
        </p:txBody>
      </p:sp>
      <p:grpSp>
        <p:nvGrpSpPr>
          <p:cNvPr id="211" name="Google Shape;211;p20"/>
          <p:cNvGrpSpPr/>
          <p:nvPr/>
        </p:nvGrpSpPr>
        <p:grpSpPr>
          <a:xfrm>
            <a:off x="2307704" y="1769368"/>
            <a:ext cx="2743200" cy="2667000"/>
            <a:chOff x="528" y="1680"/>
            <a:chExt cx="1728" cy="1680"/>
          </a:xfrm>
        </p:grpSpPr>
        <p:sp>
          <p:nvSpPr>
            <p:cNvPr id="212" name="Google Shape;212;p20"/>
            <p:cNvSpPr/>
            <p:nvPr/>
          </p:nvSpPr>
          <p:spPr>
            <a:xfrm>
              <a:off x="1248" y="2112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4</a:t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1536" y="2400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6</a:t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1248" y="2400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7</a:t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1248" y="2688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6</a:t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960" y="2400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9</a:t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1536" y="2688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960" y="2112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</a:t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960" y="2688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3</a:t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1536" y="2112"/>
              <a:ext cx="288" cy="288"/>
            </a:xfrm>
            <a:prstGeom prst="rect">
              <a:avLst/>
            </a:prstGeom>
            <a:solidFill>
              <a:srgbClr val="CCFFFF"/>
            </a:solidFill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4</a:t>
              </a:r>
              <a:endParaRPr/>
            </a:p>
          </p:txBody>
        </p:sp>
        <p:cxnSp>
          <p:nvCxnSpPr>
            <p:cNvPr id="221" name="Google Shape;221;p20"/>
            <p:cNvCxnSpPr/>
            <p:nvPr/>
          </p:nvCxnSpPr>
          <p:spPr>
            <a:xfrm>
              <a:off x="1248" y="1680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20"/>
            <p:cNvCxnSpPr/>
            <p:nvPr/>
          </p:nvCxnSpPr>
          <p:spPr>
            <a:xfrm>
              <a:off x="960" y="1680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20"/>
            <p:cNvCxnSpPr/>
            <p:nvPr/>
          </p:nvCxnSpPr>
          <p:spPr>
            <a:xfrm>
              <a:off x="1824" y="1680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20"/>
            <p:cNvCxnSpPr/>
            <p:nvPr/>
          </p:nvCxnSpPr>
          <p:spPr>
            <a:xfrm>
              <a:off x="1536" y="1680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20"/>
            <p:cNvCxnSpPr/>
            <p:nvPr/>
          </p:nvCxnSpPr>
          <p:spPr>
            <a:xfrm rot="10800000">
              <a:off x="1368" y="1272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20"/>
            <p:cNvCxnSpPr/>
            <p:nvPr/>
          </p:nvCxnSpPr>
          <p:spPr>
            <a:xfrm rot="10800000">
              <a:off x="1368" y="1560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20"/>
            <p:cNvCxnSpPr/>
            <p:nvPr/>
          </p:nvCxnSpPr>
          <p:spPr>
            <a:xfrm rot="10800000">
              <a:off x="1416" y="1848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20"/>
            <p:cNvCxnSpPr/>
            <p:nvPr/>
          </p:nvCxnSpPr>
          <p:spPr>
            <a:xfrm rot="10800000">
              <a:off x="1368" y="2136"/>
              <a:ext cx="0" cy="168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0"/>
            <p:cNvSpPr txBox="1"/>
            <p:nvPr/>
          </p:nvSpPr>
          <p:spPr>
            <a:xfrm>
              <a:off x="1872" y="2352"/>
              <a:ext cx="209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…</a:t>
              </a:r>
              <a:endParaRPr/>
            </a:p>
          </p:txBody>
        </p:sp>
        <p:sp>
          <p:nvSpPr>
            <p:cNvPr id="230" name="Google Shape;230;p20"/>
            <p:cNvSpPr txBox="1"/>
            <p:nvPr/>
          </p:nvSpPr>
          <p:spPr>
            <a:xfrm>
              <a:off x="604" y="2352"/>
              <a:ext cx="209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…</a:t>
              </a:r>
              <a:endParaRPr/>
            </a:p>
          </p:txBody>
        </p:sp>
        <p:sp>
          <p:nvSpPr>
            <p:cNvPr id="231" name="Google Shape;231;p20"/>
            <p:cNvSpPr txBox="1"/>
            <p:nvPr/>
          </p:nvSpPr>
          <p:spPr>
            <a:xfrm rot="-5400000">
              <a:off x="1239" y="1814"/>
              <a:ext cx="209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…</a:t>
              </a:r>
              <a:endParaRPr/>
            </a:p>
          </p:txBody>
        </p:sp>
        <p:sp>
          <p:nvSpPr>
            <p:cNvPr id="232" name="Google Shape;232;p20"/>
            <p:cNvSpPr txBox="1"/>
            <p:nvPr/>
          </p:nvSpPr>
          <p:spPr>
            <a:xfrm rot="-5400000">
              <a:off x="1239" y="3014"/>
              <a:ext cx="209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…</a:t>
              </a:r>
              <a:endParaRPr/>
            </a:p>
          </p:txBody>
        </p:sp>
      </p:grp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104" y="3140969"/>
            <a:ext cx="2736850" cy="2428875"/>
          </a:xfrm>
          <a:prstGeom prst="rect">
            <a:avLst/>
          </a:prstGeom>
          <a:solidFill>
            <a:srgbClr val="FFFF99"/>
          </a:solidFill>
          <a:ln>
            <a:noFill/>
          </a:ln>
        </p:spPr>
      </p:pic>
      <p:grpSp>
        <p:nvGrpSpPr>
          <p:cNvPr id="234" name="Google Shape;234;p20"/>
          <p:cNvGrpSpPr/>
          <p:nvPr/>
        </p:nvGrpSpPr>
        <p:grpSpPr>
          <a:xfrm>
            <a:off x="2993504" y="4969768"/>
            <a:ext cx="1371600" cy="1371600"/>
            <a:chOff x="2592" y="2112"/>
            <a:chExt cx="864" cy="864"/>
          </a:xfrm>
        </p:grpSpPr>
        <p:sp>
          <p:nvSpPr>
            <p:cNvPr id="235" name="Google Shape;235;p20"/>
            <p:cNvSpPr/>
            <p:nvPr/>
          </p:nvSpPr>
          <p:spPr>
            <a:xfrm>
              <a:off x="2880" y="2112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3168" y="2112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3168" y="2688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880" y="2400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2880" y="2688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3168" y="2400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2592" y="2112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2592" y="2400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2592" y="2688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2592" y="2112"/>
              <a:ext cx="864" cy="864"/>
            </a:xfrm>
            <a:prstGeom prst="rect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245" name="Google Shape;24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2505" y="5274569"/>
            <a:ext cx="307975" cy="792163"/>
          </a:xfrm>
          <a:prstGeom prst="rect">
            <a:avLst/>
          </a:prstGeom>
          <a:solidFill>
            <a:srgbClr val="FFFF99"/>
          </a:solidFill>
          <a:ln>
            <a:noFill/>
          </a:ln>
        </p:spPr>
      </p:pic>
      <p:sp>
        <p:nvSpPr>
          <p:cNvPr id="246" name="Google Shape;246;p20"/>
          <p:cNvSpPr txBox="1"/>
          <p:nvPr/>
        </p:nvSpPr>
        <p:spPr>
          <a:xfrm>
            <a:off x="3526904" y="4512568"/>
            <a:ext cx="325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X</a:t>
            </a: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5203304" y="4207768"/>
            <a:ext cx="1371600" cy="609600"/>
          </a:xfrm>
          <a:custGeom>
            <a:rect b="b" l="l" r="r" t="t"/>
            <a:pathLst>
              <a:path extrusionOk="0" h="21600" w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extrusionOk="0" h="21600" w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extrusionOk="0" h="21600" w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2215630" y="1277243"/>
            <a:ext cx="65710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Step 2. Multiply every pixel by kernel and then sum up the values</a:t>
            </a:r>
            <a:endParaRPr/>
          </a:p>
        </p:txBody>
      </p:sp>
      <p:sp>
        <p:nvSpPr>
          <p:cNvPr id="249" name="Google Shape;249;p20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304800" y="762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Black"/>
              <a:buNone/>
            </a:pPr>
            <a:r>
              <a:rPr lang="en-US"/>
              <a:t>Linear filters</a:t>
            </a:r>
            <a:endParaRPr/>
          </a:p>
        </p:txBody>
      </p:sp>
      <p:grpSp>
        <p:nvGrpSpPr>
          <p:cNvPr id="255" name="Google Shape;255;p21"/>
          <p:cNvGrpSpPr/>
          <p:nvPr/>
        </p:nvGrpSpPr>
        <p:grpSpPr>
          <a:xfrm>
            <a:off x="2207569" y="1412776"/>
            <a:ext cx="7493013" cy="4788768"/>
            <a:chOff x="457200" y="1295400"/>
            <a:chExt cx="8077397" cy="5410200"/>
          </a:xfrm>
        </p:grpSpPr>
        <p:sp>
          <p:nvSpPr>
            <p:cNvPr id="256" name="Google Shape;256;p21"/>
            <p:cNvSpPr/>
            <p:nvPr/>
          </p:nvSpPr>
          <p:spPr>
            <a:xfrm>
              <a:off x="4572000" y="5334000"/>
              <a:ext cx="457200" cy="45720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4.3</a:t>
              </a:r>
              <a:endParaRPr/>
            </a:p>
          </p:txBody>
        </p:sp>
        <p:sp>
          <p:nvSpPr>
            <p:cNvPr id="257" name="Google Shape;257;p21"/>
            <p:cNvSpPr txBox="1"/>
            <p:nvPr/>
          </p:nvSpPr>
          <p:spPr>
            <a:xfrm>
              <a:off x="533400" y="1295400"/>
              <a:ext cx="6981555" cy="1043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u="sng">
                  <a:solidFill>
                    <a:schemeClr val="accent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Step 1</a:t>
              </a: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 Move the window to the first location where we want to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           compute the average value and then select only pixels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           inside the window.</a:t>
              </a:r>
              <a:endParaRPr/>
            </a:p>
          </p:txBody>
        </p:sp>
        <p:grpSp>
          <p:nvGrpSpPr>
            <p:cNvPr id="258" name="Google Shape;258;p21"/>
            <p:cNvGrpSpPr/>
            <p:nvPr/>
          </p:nvGrpSpPr>
          <p:grpSpPr>
            <a:xfrm>
              <a:off x="685800" y="2590800"/>
              <a:ext cx="2743200" cy="2286000"/>
              <a:chOff x="432" y="1632"/>
              <a:chExt cx="1728" cy="1440"/>
            </a:xfrm>
          </p:grpSpPr>
          <p:sp>
            <p:nvSpPr>
              <p:cNvPr id="259" name="Google Shape;259;p21"/>
              <p:cNvSpPr/>
              <p:nvPr/>
            </p:nvSpPr>
            <p:spPr>
              <a:xfrm>
                <a:off x="1296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4</a:t>
                </a:r>
                <a:endParaRPr/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720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4</a:t>
                </a: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1584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6</a:t>
                </a:r>
                <a:endParaRPr/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1296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7</a:t>
                </a:r>
                <a:endParaRPr/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1296" y="2496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6</a:t>
                </a:r>
                <a:endParaRPr/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1008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</a:t>
                </a: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1008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9</a:t>
                </a:r>
                <a:endParaRPr/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720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720" y="2496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1296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1872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7</a:t>
                </a:r>
                <a:endParaRPr/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1296" y="2784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5</a:t>
                </a:r>
                <a:endParaRPr/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720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1872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1584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6</a:t>
                </a:r>
                <a:endParaRPr/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720" y="2784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4</a:t>
                </a:r>
                <a:endParaRPr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1872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4</a:t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1872" y="2496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5</a:t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1872" y="2784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1584" y="2784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</a:t>
                </a:r>
                <a:endParaRPr/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1008" y="2784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1584" y="2496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</a:t>
                </a:r>
                <a:endParaRPr/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1008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3</a:t>
                </a: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1008" y="2496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3</a:t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1584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4</a:t>
                </a:r>
                <a:endParaRPr/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432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432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9</a:t>
                </a: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432" y="2496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5</a:t>
                </a: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432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7</a:t>
                </a:r>
                <a:endParaRPr/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432" y="2784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7</a:t>
                </a:r>
                <a:endParaRPr/>
              </a:p>
            </p:txBody>
          </p:sp>
        </p:grpSp>
        <p:sp>
          <p:nvSpPr>
            <p:cNvPr id="289" name="Google Shape;289;p21"/>
            <p:cNvSpPr txBox="1"/>
            <p:nvPr/>
          </p:nvSpPr>
          <p:spPr>
            <a:xfrm>
              <a:off x="1812925" y="6137276"/>
              <a:ext cx="199138" cy="4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6062663" y="2479675"/>
              <a:ext cx="1994483" cy="730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u="sng">
                  <a:solidFill>
                    <a:schemeClr val="accent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Step 2</a:t>
              </a: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 Compute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the filtered value</a:t>
              </a:r>
              <a:endParaRPr/>
            </a:p>
          </p:txBody>
        </p:sp>
        <p:sp>
          <p:nvSpPr>
            <p:cNvPr id="291" name="Google Shape;291;p21"/>
            <p:cNvSpPr txBox="1"/>
            <p:nvPr/>
          </p:nvSpPr>
          <p:spPr>
            <a:xfrm>
              <a:off x="3810000" y="3962400"/>
              <a:ext cx="1552110" cy="4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Sub image </a:t>
              </a:r>
              <a:r>
                <a:rPr i="1"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</a:t>
              </a:r>
              <a:endParaRPr/>
            </a:p>
          </p:txBody>
        </p:sp>
        <p:sp>
          <p:nvSpPr>
            <p:cNvPr id="292" name="Google Shape;292;p21"/>
            <p:cNvSpPr txBox="1"/>
            <p:nvPr/>
          </p:nvSpPr>
          <p:spPr>
            <a:xfrm>
              <a:off x="1143000" y="4876801"/>
              <a:ext cx="1759473" cy="4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Original image</a:t>
              </a:r>
              <a:endParaRPr/>
            </a:p>
          </p:txBody>
        </p:sp>
        <p:grpSp>
          <p:nvGrpSpPr>
            <p:cNvPr id="293" name="Google Shape;293;p21"/>
            <p:cNvGrpSpPr/>
            <p:nvPr/>
          </p:nvGrpSpPr>
          <p:grpSpPr>
            <a:xfrm>
              <a:off x="3962400" y="2590800"/>
              <a:ext cx="1371600" cy="1371600"/>
              <a:chOff x="2496" y="1632"/>
              <a:chExt cx="864" cy="864"/>
            </a:xfrm>
          </p:grpSpPr>
          <p:sp>
            <p:nvSpPr>
              <p:cNvPr id="294" name="Google Shape;294;p21"/>
              <p:cNvSpPr/>
              <p:nvPr/>
            </p:nvSpPr>
            <p:spPr>
              <a:xfrm>
                <a:off x="2784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4</a:t>
                </a:r>
                <a:endParaRPr/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3072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1</a:t>
                </a:r>
                <a:endParaRPr/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3072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9</a:t>
                </a:r>
                <a:endParaRPr/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2784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2784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3072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3</a:t>
                </a:r>
                <a:endParaRPr/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2496" y="1632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2</a:t>
                </a:r>
                <a:endParaRPr/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2496" y="1920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9</a:t>
                </a:r>
                <a:endParaRPr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2496" y="2208"/>
                <a:ext cx="288" cy="28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7</a:t>
                </a:r>
                <a:endParaRPr/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2496" y="1632"/>
                <a:ext cx="864" cy="864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304" name="Google Shape;304;p21"/>
            <p:cNvSpPr/>
            <p:nvPr/>
          </p:nvSpPr>
          <p:spPr>
            <a:xfrm>
              <a:off x="685800" y="2590800"/>
              <a:ext cx="1371600" cy="1371600"/>
            </a:xfrm>
            <a:prstGeom prst="rect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305" name="Google Shape;305;p21"/>
            <p:cNvGrpSpPr/>
            <p:nvPr/>
          </p:nvGrpSpPr>
          <p:grpSpPr>
            <a:xfrm>
              <a:off x="4114800" y="4876800"/>
              <a:ext cx="1828800" cy="1828800"/>
              <a:chOff x="2592" y="3072"/>
              <a:chExt cx="1152" cy="1152"/>
            </a:xfrm>
          </p:grpSpPr>
          <p:sp>
            <p:nvSpPr>
              <p:cNvPr id="306" name="Google Shape;306;p21"/>
              <p:cNvSpPr/>
              <p:nvPr/>
            </p:nvSpPr>
            <p:spPr>
              <a:xfrm>
                <a:off x="2592" y="3072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2880" y="3072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3168" y="3072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2592" y="3360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3456" y="3072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3168" y="3360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3456" y="3360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2592" y="3648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2880" y="3648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3168" y="3648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2880" y="3936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3456" y="3648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2592" y="3936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3168" y="3936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3456" y="3936"/>
                <a:ext cx="288" cy="288"/>
              </a:xfrm>
              <a:prstGeom prst="rect">
                <a:avLst/>
              </a:prstGeom>
              <a:noFill/>
              <a:ln cap="flat" cmpd="sng" w="254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321" name="Google Shape;321;p21"/>
            <p:cNvSpPr/>
            <p:nvPr/>
          </p:nvSpPr>
          <p:spPr>
            <a:xfrm>
              <a:off x="1066800" y="2971800"/>
              <a:ext cx="609600" cy="609600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21"/>
            <p:cNvSpPr txBox="1"/>
            <p:nvPr/>
          </p:nvSpPr>
          <p:spPr>
            <a:xfrm>
              <a:off x="5943600" y="6248400"/>
              <a:ext cx="1673072" cy="4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Output image</a:t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5410200" y="3352800"/>
              <a:ext cx="381000" cy="381000"/>
            </a:xfrm>
            <a:prstGeom prst="rightArrow">
              <a:avLst>
                <a:gd fmla="val 40833" name="adj1"/>
                <a:gd fmla="val 40625" name="adj2"/>
              </a:avLst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3505200" y="3124200"/>
              <a:ext cx="381000" cy="381000"/>
            </a:xfrm>
            <a:prstGeom prst="rightArrow">
              <a:avLst>
                <a:gd fmla="val 40833" name="adj1"/>
                <a:gd fmla="val 40625" name="adj2"/>
              </a:avLst>
            </a:pr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325" name="Google Shape;325;p21"/>
            <p:cNvCxnSpPr/>
            <p:nvPr/>
          </p:nvCxnSpPr>
          <p:spPr>
            <a:xfrm flipH="1">
              <a:off x="4953000" y="3962400"/>
              <a:ext cx="1143000" cy="1447800"/>
            </a:xfrm>
            <a:prstGeom prst="straightConnector1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6" name="Google Shape;326;p21"/>
            <p:cNvSpPr txBox="1"/>
            <p:nvPr/>
          </p:nvSpPr>
          <p:spPr>
            <a:xfrm>
              <a:off x="6232525" y="4460875"/>
              <a:ext cx="2302072" cy="1043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u="sng">
                  <a:solidFill>
                    <a:schemeClr val="accent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Step 3</a:t>
              </a: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 Place the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result at the pixel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 the output image</a:t>
              </a:r>
              <a:endParaRPr/>
            </a:p>
          </p:txBody>
        </p:sp>
        <p:sp>
          <p:nvSpPr>
            <p:cNvPr id="327" name="Google Shape;327;p21"/>
            <p:cNvSpPr txBox="1"/>
            <p:nvPr/>
          </p:nvSpPr>
          <p:spPr>
            <a:xfrm>
              <a:off x="457200" y="5486400"/>
              <a:ext cx="2905151" cy="1043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    </a:t>
              </a:r>
              <a:r>
                <a:rPr b="1" lang="en-US" sz="1800" u="sng">
                  <a:solidFill>
                    <a:schemeClr val="accent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Step 4</a:t>
              </a: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 Move the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window to the next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location and go to Step 2</a:t>
              </a:r>
              <a:endParaRPr/>
            </a:p>
          </p:txBody>
        </p:sp>
      </p:grpSp>
      <p:sp>
        <p:nvSpPr>
          <p:cNvPr id="328" name="Google Shape;328;p21"/>
          <p:cNvSpPr txBox="1"/>
          <p:nvPr>
            <p:ph idx="12" type="sldNum"/>
          </p:nvPr>
        </p:nvSpPr>
        <p:spPr>
          <a:xfrm>
            <a:off x="90424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7399903" y="3111906"/>
            <a:ext cx="3829510" cy="8789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endParaRPr/>
          </a:p>
        </p:txBody>
      </p:sp>
      <p:grpSp>
        <p:nvGrpSpPr>
          <p:cNvPr id="330" name="Google Shape;330;p21"/>
          <p:cNvGrpSpPr/>
          <p:nvPr/>
        </p:nvGrpSpPr>
        <p:grpSpPr>
          <a:xfrm>
            <a:off x="10022909" y="1592467"/>
            <a:ext cx="1371600" cy="1371600"/>
            <a:chOff x="2592" y="2112"/>
            <a:chExt cx="864" cy="864"/>
          </a:xfrm>
        </p:grpSpPr>
        <p:sp>
          <p:nvSpPr>
            <p:cNvPr id="331" name="Google Shape;331;p21"/>
            <p:cNvSpPr/>
            <p:nvPr/>
          </p:nvSpPr>
          <p:spPr>
            <a:xfrm>
              <a:off x="2880" y="2112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3168" y="2112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68" y="2688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2880" y="2400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2880" y="2688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3168" y="2400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2592" y="2112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2592" y="2400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2592" y="2688"/>
              <a:ext cx="288" cy="288"/>
            </a:xfrm>
            <a:prstGeom prst="rect">
              <a:avLst/>
            </a:prstGeom>
            <a:solidFill>
              <a:srgbClr val="FFFF99"/>
            </a:solidFill>
            <a:ln cap="flat" cmpd="sng" w="25400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1</a:t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2592" y="2112"/>
              <a:ext cx="864" cy="864"/>
            </a:xfrm>
            <a:prstGeom prst="rect">
              <a:avLst/>
            </a:prstGeom>
            <a:noFill/>
            <a:ln cap="flat" cmpd="sng" w="254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341" name="Google Shape;3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1910" y="1897268"/>
            <a:ext cx="307975" cy="792163"/>
          </a:xfrm>
          <a:prstGeom prst="rect">
            <a:avLst/>
          </a:prstGeom>
          <a:solidFill>
            <a:srgbClr val="FFFF99"/>
          </a:solidFill>
          <a:ln>
            <a:noFill/>
          </a:ln>
        </p:spPr>
      </p:pic>
      <p:cxnSp>
        <p:nvCxnSpPr>
          <p:cNvPr id="342" name="Google Shape;342;p21"/>
          <p:cNvCxnSpPr/>
          <p:nvPr/>
        </p:nvCxnSpPr>
        <p:spPr>
          <a:xfrm flipH="1">
            <a:off x="9488385" y="3019125"/>
            <a:ext cx="437650" cy="349626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3" name="Google Shape;343;p21"/>
          <p:cNvSpPr txBox="1"/>
          <p:nvPr/>
        </p:nvSpPr>
        <p:spPr>
          <a:xfrm>
            <a:off x="8849067" y="1156975"/>
            <a:ext cx="3289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: 3x3 averaging kernel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테마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